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2" r:id="rId3"/>
    <p:sldId id="273" r:id="rId4"/>
    <p:sldId id="263" r:id="rId5"/>
    <p:sldId id="261" r:id="rId6"/>
    <p:sldId id="271" r:id="rId7"/>
    <p:sldId id="264" r:id="rId8"/>
    <p:sldId id="258" r:id="rId9"/>
    <p:sldId id="265" r:id="rId10"/>
    <p:sldId id="274" r:id="rId11"/>
    <p:sldId id="266" r:id="rId12"/>
    <p:sldId id="260" r:id="rId13"/>
    <p:sldId id="275" r:id="rId14"/>
    <p:sldId id="276" r:id="rId15"/>
    <p:sldId id="278" r:id="rId16"/>
    <p:sldId id="279" r:id="rId17"/>
    <p:sldId id="280" r:id="rId18"/>
    <p:sldId id="281" r:id="rId19"/>
    <p:sldId id="282" r:id="rId20"/>
    <p:sldId id="284" r:id="rId21"/>
    <p:sldId id="283" r:id="rId22"/>
    <p:sldId id="288" r:id="rId23"/>
    <p:sldId id="286" r:id="rId24"/>
    <p:sldId id="285" r:id="rId25"/>
    <p:sldId id="269" r:id="rId26"/>
    <p:sldId id="289" r:id="rId27"/>
    <p:sldId id="268" r:id="rId28"/>
    <p:sldId id="287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yne Cunningham" initials="JC" lastIdx="1" clrIdx="0">
    <p:extLst>
      <p:ext uri="{19B8F6BF-5375-455C-9EA6-DF929625EA0E}">
        <p15:presenceInfo xmlns:p15="http://schemas.microsoft.com/office/powerpoint/2012/main" userId="S-1-5-21-2868895055-852128699-246757390-7881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D3B5"/>
    <a:srgbClr val="FBF9ED"/>
    <a:srgbClr val="2CBA97"/>
    <a:srgbClr val="37AE93"/>
    <a:srgbClr val="E728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6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1-18T14:16:00.623" idx="1">
    <p:pos x="10" y="10"/>
    <p:text/>
    <p:extLst>
      <p:ext uri="{C676402C-5697-4E1C-873F-D02D1690AC5C}">
        <p15:threadingInfo xmlns:p15="http://schemas.microsoft.com/office/powerpoint/2012/main" timeZoneBias="0"/>
      </p:ext>
    </p:extLst>
  </p:cm>
</p:cmLst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70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681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754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97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2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27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68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010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11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473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73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D414C6-4A57-4155-9020-964566CA292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5B70335-15F7-4A4A-8DDF-6528A190C575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723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climatechangeplanet.wordpress.com/2015/02/14/we-dump-8-million-tons-of-plastic-into-the-ocean-each-year/" TargetMode="External"/><Relationship Id="rId7" Type="http://schemas.openxmlformats.org/officeDocument/2006/relationships/hyperlink" Target="https://www.flickr.com/photos/prachatai/44815900632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hyperlink" Target="https://en.wikipedia.org/wiki/Marine_debris" TargetMode="External"/><Relationship Id="rId4" Type="http://schemas.openxmlformats.org/officeDocument/2006/relationships/image" Target="../media/image8.jpg"/><Relationship Id="rId9" Type="http://schemas.openxmlformats.org/officeDocument/2006/relationships/hyperlink" Target="https://creativecommons.org/licenses/by-nc-nd/3.0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588265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nd/3.0/" TargetMode="External"/><Relationship Id="rId4" Type="http://schemas.openxmlformats.org/officeDocument/2006/relationships/hyperlink" Target="https://www.arch2o.com/urban-green-spaces-challenge-citie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sa/3.0/" TargetMode="External"/><Relationship Id="rId3" Type="http://schemas.openxmlformats.org/officeDocument/2006/relationships/hyperlink" Target="https://climatechangeplanet.wordpress.com/2015/02/14/we-dump-8-million-tons-of-plastic-into-the-ocean-each-year/" TargetMode="External"/><Relationship Id="rId7" Type="http://schemas.openxmlformats.org/officeDocument/2006/relationships/hyperlink" Target="https://www.flickr.com/photos/prachatai/44815900632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hyperlink" Target="https://en.wikipedia.org/wiki/Marine_debris" TargetMode="External"/><Relationship Id="rId4" Type="http://schemas.openxmlformats.org/officeDocument/2006/relationships/image" Target="../media/image8.jpg"/><Relationship Id="rId9" Type="http://schemas.openxmlformats.org/officeDocument/2006/relationships/hyperlink" Target="https://creativecommons.org/licenses/by-nc-nd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lickr.com/photos/imipolexg/2901448094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nc-sa/3.0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radle-to-cradle_design" TargetMode="External"/><Relationship Id="rId7" Type="http://schemas.openxmlformats.org/officeDocument/2006/relationships/hyperlink" Target="https://www.whatdesigncando.com/stories/new-and-noteworthy-books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hyperlink" Target="https://en.wikipedia.org/wiki/Cradle_to_Cradle:_Remaking_the_Way_We_Make_Things" TargetMode="Externa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eet1stblog.wordpress.com/2019/01/10/" TargetMode="External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whatdesigncando.com/stories/new-and-noteworthy-books/" TargetMode="External"/><Relationship Id="rId5" Type="http://schemas.openxmlformats.org/officeDocument/2006/relationships/image" Target="../media/image22.jpg"/><Relationship Id="rId4" Type="http://schemas.openxmlformats.org/officeDocument/2006/relationships/hyperlink" Target="https://www.youtube.com/watch?v=Ygne72-4zyo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mp"/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channels/203382/24532113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/3.0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mp"/><Relationship Id="rId2" Type="http://schemas.openxmlformats.org/officeDocument/2006/relationships/hyperlink" Target="https://www.instagram.com/p/BxNFQRYlFdQ/?igshid=18djfim79bit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tmp"/><Relationship Id="rId5" Type="http://schemas.openxmlformats.org/officeDocument/2006/relationships/image" Target="../media/image32.tmp"/><Relationship Id="rId4" Type="http://schemas.openxmlformats.org/officeDocument/2006/relationships/hyperlink" Target="https://www.instagram.com/p/BrxD_IiFscU/?igshid=1e97mgwsuj874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https://feet1stblog.wordpress.com/2019/01/10/__trashed/" TargetMode="External"/><Relationship Id="rId7" Type="http://schemas.openxmlformats.org/officeDocument/2006/relationships/image" Target="../media/image4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1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43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mp"/><Relationship Id="rId3" Type="http://schemas.openxmlformats.org/officeDocument/2006/relationships/hyperlink" Target="https://nam03.safelinks.protection.outlook.com/?url=https%3A%2F%2Fwww.instagram.com%2Fp%2FBrXGo0VF2Bb%2F%3Figshid%3Ddhn71dtu28ke&amp;data=02%7C01%7Cjayne.cunningham%40coveris.com%7C4f134c46fdec41a28e6908d7650d41c5%7C8f1bc0705429499b9ada5b8b3ec9ce90%7C1%7C0%7C637088979926860844&amp;sdata=6pPqRzVqdWM7fW2AblrhQX%2BKiNsTkSBFa0VZ50w65kw%3D&amp;reserved=0" TargetMode="External"/><Relationship Id="rId7" Type="http://schemas.openxmlformats.org/officeDocument/2006/relationships/hyperlink" Target="https://nam03.safelinks.protection.outlook.com/?url=https%3A%2F%2Fwww.instagram.com%2Fp%2FBpASFEQlcxt%2F%3Figshid%3Dfyi1de6vddm8&amp;data=02%7C01%7Cjayne.cunningham%40coveris.com%7C4f134c46fdec41a28e6908d7650d41c5%7C8f1bc0705429499b9ada5b8b3ec9ce90%7C1%7C0%7C637088979926870839&amp;sdata=kqnsZRj0lqeXgSWZ2klb06LKvOR5dKiRUC9k6Q8N4Ys%3D&amp;reserved=0" TargetMode="External"/><Relationship Id="rId2" Type="http://schemas.openxmlformats.org/officeDocument/2006/relationships/hyperlink" Target="https://www.instagram.com/p/BrXGvgTFZ-W/?igshid=6g0msfz7pqh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m03.safelinks.protection.outlook.com/?url=https%3A%2F%2Fwww.instagram.com%2Fp%2FBqXAQ9IFC8r%2F%3Figshid%3Dsk69i53z2n4&amp;data=02%7C01%7Cjayne.cunningham%40coveris.com%7C4f134c46fdec41a28e6908d7650d41c5%7C8f1bc0705429499b9ada5b8b3ec9ce90%7C1%7C0%7C637088979926870839&amp;sdata=Yl%2F6vjvzD%2BqhwN95Ib%2BWLhjYflEb0VEQv2%2FPDYrzk34%3D&amp;reserved=0" TargetMode="External"/><Relationship Id="rId5" Type="http://schemas.openxmlformats.org/officeDocument/2006/relationships/hyperlink" Target="https://nam03.safelinks.protection.outlook.com/?url=https%3A%2F%2Flinkprotect.cudasvc.com%2Furl%3Fa%3DHttps%253a%252f%252fYouTube.be%252fcvphoQGjNyc%26c%3DE%2C1%2C42DTUVSXFZExw0LWke1RIGcIH2wAYS5j3wTBcieGz34qK_Ev4qjET6pY6IOFOH2awlcpNTK2qxcsfVm1L-zy2RtQ7HwUsKNssYe4d7UxcLM%2C%26typo%3D1&amp;data=02%7C01%7Cjayne.cunningham%40coveris.com%7C4f134c46fdec41a28e6908d7650d41c5%7C8f1bc0705429499b9ada5b8b3ec9ce90%7C1%7C0%7C637088979926870839&amp;sdata=vkn2SxcrqS682prKt%2BMoMchANiJeHk5b8tYO66gtdAI%3D&amp;reserved=0" TargetMode="External"/><Relationship Id="rId4" Type="http://schemas.openxmlformats.org/officeDocument/2006/relationships/hyperlink" Target="https://nam03.safelinks.protection.outlook.com/?url=https%3A%2F%2Fwww.instagram.com%2Fp%2FBrXGvgTFZ-W%2F%3Figshid%3D1ss8hlyz5zqq9&amp;data=02%7C01%7Cjayne.cunningham%40coveris.com%7C4f134c46fdec41a28e6908d7650d41c5%7C8f1bc0705429499b9ada5b8b3ec9ce90%7C1%7C0%7C637088979926860844&amp;sdata=l2EoJXqwguSy3EHbnWP3lBnHKS8C98zHoDxAjHIHXnE%3D&amp;reserve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E6C7FA-E80B-4FF1-BF85-F64668E7D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C35FF9-86B9-4D55-8239-D5F4D32195A5}"/>
              </a:ext>
            </a:extLst>
          </p:cNvPr>
          <p:cNvSpPr txBox="1"/>
          <p:nvPr/>
        </p:nvSpPr>
        <p:spPr>
          <a:xfrm>
            <a:off x="142043" y="0"/>
            <a:ext cx="6968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err="1">
                <a:latin typeface="Berlin Sans FB" panose="020E0602020502020306" pitchFamily="34" charset="0"/>
              </a:rPr>
              <a:t>SEAsoning</a:t>
            </a:r>
            <a:r>
              <a:rPr lang="en-GB" sz="6000" dirty="0">
                <a:latin typeface="Berlin Sans FB" panose="020E0602020502020306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181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06B19D-8F40-4506-8900-2E11AB377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164" y="70301"/>
            <a:ext cx="9318723" cy="62202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53E4E8-8A30-4981-936A-F712818CA8B5}"/>
              </a:ext>
            </a:extLst>
          </p:cNvPr>
          <p:cNvSpPr txBox="1"/>
          <p:nvPr/>
        </p:nvSpPr>
        <p:spPr>
          <a:xfrm>
            <a:off x="1951314" y="567451"/>
            <a:ext cx="3867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1"/>
                </a:solidFill>
                <a:latin typeface="Berlin Sans FB" panose="020E0602020502020306" pitchFamily="34" charset="0"/>
              </a:rPr>
              <a:t>Graduation Day</a:t>
            </a:r>
          </a:p>
        </p:txBody>
      </p:sp>
    </p:spTree>
    <p:extLst>
      <p:ext uri="{BB962C8B-B14F-4D97-AF65-F5344CB8AC3E}">
        <p14:creationId xmlns:p14="http://schemas.microsoft.com/office/powerpoint/2010/main" val="1307378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0B5F64-218A-40D8-938E-BC4CFD4588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32" y="1555119"/>
            <a:ext cx="3517119" cy="37416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A5FD26-F1A3-44D0-B876-F7115C4F8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676" y="1935820"/>
            <a:ext cx="3537345" cy="29802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A4B739-0E74-476E-B4B3-43252636F1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336" y="1671765"/>
            <a:ext cx="3517120" cy="35083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874263-D901-4E75-9019-58A964D5454A}"/>
              </a:ext>
            </a:extLst>
          </p:cNvPr>
          <p:cNvSpPr txBox="1"/>
          <p:nvPr/>
        </p:nvSpPr>
        <p:spPr>
          <a:xfrm>
            <a:off x="443103" y="208270"/>
            <a:ext cx="77864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Love the Outdoors - Hate Litter</a:t>
            </a:r>
          </a:p>
        </p:txBody>
      </p:sp>
    </p:spTree>
    <p:extLst>
      <p:ext uri="{BB962C8B-B14F-4D97-AF65-F5344CB8AC3E}">
        <p14:creationId xmlns:p14="http://schemas.microsoft.com/office/powerpoint/2010/main" val="136611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B052BC-B13C-4E12-AB69-08657BD90B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552" r="977" b="-3"/>
          <a:stretch/>
        </p:blipFill>
        <p:spPr>
          <a:xfrm>
            <a:off x="6887045" y="10"/>
            <a:ext cx="4661488" cy="3104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07E1CD-8C21-4EEA-8CE7-1B09698619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1557" r="-1" b="283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20757A-8F7E-4E93-9A04-84E848C299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10779" b="2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6FDC65-3ECB-42D4-B04D-90679DBB9A44}"/>
              </a:ext>
            </a:extLst>
          </p:cNvPr>
          <p:cNvSpPr txBox="1"/>
          <p:nvPr/>
        </p:nvSpPr>
        <p:spPr>
          <a:xfrm>
            <a:off x="9241491" y="665795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5" tooltip="https://en.wikipedia.org/wiki/Marine_debr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8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18D26E-725A-4040-9CEA-7AA4447A469C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7" tooltip="https://www.flickr.com/photos/prachatai/448159006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9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F75AAC-7E6A-4D23-9E5B-C2B7F029B903}"/>
              </a:ext>
            </a:extLst>
          </p:cNvPr>
          <p:cNvSpPr txBox="1"/>
          <p:nvPr/>
        </p:nvSpPr>
        <p:spPr>
          <a:xfrm>
            <a:off x="9089206" y="2904153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climatechangeplanet.wordpress.com/2015/02/14/we-dump-8-million-tons-of-plastic-into-the-ocean-each-yea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9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34998A-112B-4782-B109-A4AC232B5D11}"/>
              </a:ext>
            </a:extLst>
          </p:cNvPr>
          <p:cNvSpPr txBox="1"/>
          <p:nvPr/>
        </p:nvSpPr>
        <p:spPr>
          <a:xfrm>
            <a:off x="1097579" y="4681136"/>
            <a:ext cx="3867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Global Littering</a:t>
            </a:r>
          </a:p>
        </p:txBody>
      </p:sp>
    </p:spTree>
    <p:extLst>
      <p:ext uri="{BB962C8B-B14F-4D97-AF65-F5344CB8AC3E}">
        <p14:creationId xmlns:p14="http://schemas.microsoft.com/office/powerpoint/2010/main" val="3214855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9191DC5-5D17-4053-84D5-555E05EAF789}"/>
              </a:ext>
            </a:extLst>
          </p:cNvPr>
          <p:cNvSpPr/>
          <p:nvPr/>
        </p:nvSpPr>
        <p:spPr>
          <a:xfrm>
            <a:off x="317739" y="4429125"/>
            <a:ext cx="6854486" cy="1625210"/>
          </a:xfrm>
          <a:prstGeom prst="rect">
            <a:avLst/>
          </a:prstGeom>
          <a:solidFill>
            <a:srgbClr val="B6D3B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latin typeface="Berlin Sans FB" panose="020E0602020502020306" pitchFamily="34" charset="0"/>
                <a:ea typeface="+mj-ea"/>
                <a:cs typeface="+mj-cs"/>
              </a:rPr>
              <a:t>SEAsoning</a:t>
            </a:r>
            <a:r>
              <a:rPr lang="en-US" sz="4400" dirty="0">
                <a:latin typeface="Berlin Sans FB" panose="020E0602020502020306" pitchFamily="34" charset="0"/>
                <a:ea typeface="+mj-ea"/>
                <a:cs typeface="+mj-cs"/>
              </a:rPr>
              <a:t> </a:t>
            </a:r>
            <a:r>
              <a:rPr lang="en-US" sz="2000" dirty="0">
                <a:latin typeface="Berlin Sans FB" panose="020E0602020502020306" pitchFamily="34" charset="0"/>
                <a:ea typeface="+mj-ea"/>
                <a:cs typeface="+mj-cs"/>
              </a:rPr>
              <a:t>– Making good choices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>
                <a:latin typeface="Berlin Sans FB" panose="020E0602020502020306" pitchFamily="34" charset="0"/>
                <a:ea typeface="+mj-ea"/>
                <a:cs typeface="+mj-cs"/>
              </a:rPr>
              <a:t>Leave no Trace packaging solution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4DC063-0E4D-48FB-A909-917C170964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2822"/>
          <a:stretch/>
        </p:blipFill>
        <p:spPr>
          <a:xfrm>
            <a:off x="327547" y="321731"/>
            <a:ext cx="6854487" cy="3988785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9DC9AE-7898-4261-9AAB-E1233355C0F8}"/>
              </a:ext>
            </a:extLst>
          </p:cNvPr>
          <p:cNvCxnSpPr>
            <a:cxnSpLocks/>
          </p:cNvCxnSpPr>
          <p:nvPr/>
        </p:nvCxnSpPr>
        <p:spPr>
          <a:xfrm>
            <a:off x="7385853" y="321732"/>
            <a:ext cx="0" cy="4107393"/>
          </a:xfrm>
          <a:prstGeom prst="line">
            <a:avLst/>
          </a:prstGeom>
          <a:ln w="38100">
            <a:solidFill>
              <a:srgbClr val="E728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0398D4E-94C2-46C3-BA46-3812CDA4993F}"/>
              </a:ext>
            </a:extLst>
          </p:cNvPr>
          <p:cNvSpPr txBox="1"/>
          <p:nvPr/>
        </p:nvSpPr>
        <p:spPr>
          <a:xfrm>
            <a:off x="7529203" y="1002819"/>
            <a:ext cx="4345058" cy="485236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>
                <a:solidFill>
                  <a:srgbClr val="FBF9ED"/>
                </a:solidFill>
                <a:latin typeface="Berlin Sans FB" panose="020E0602020502020306" pitchFamily="34" charset="0"/>
              </a:rPr>
              <a:t>David Attenborough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BF9ED"/>
                </a:solidFill>
                <a:latin typeface="Berlin Sans FB" panose="020E0602020502020306" pitchFamily="34" charset="0"/>
              </a:rPr>
              <a:t>“No one will protect what they don't care about;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>
                <a:solidFill>
                  <a:srgbClr val="FBF9ED"/>
                </a:solidFill>
                <a:latin typeface="Berlin Sans FB" panose="020E0602020502020306" pitchFamily="34" charset="0"/>
              </a:rPr>
              <a:t>and no one will care about what they have never experienced”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FBF9ED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126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CC72D5C-60F1-48BA-92C9-5CD9ACC1D2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0476" r="7304" b="1"/>
          <a:stretch/>
        </p:blipFill>
        <p:spPr>
          <a:xfrm>
            <a:off x="2710648" y="88780"/>
            <a:ext cx="6335698" cy="67094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48D4F-B5FD-40A1-A45D-4A4A3829B89A}"/>
              </a:ext>
            </a:extLst>
          </p:cNvPr>
          <p:cNvSpPr txBox="1"/>
          <p:nvPr/>
        </p:nvSpPr>
        <p:spPr>
          <a:xfrm>
            <a:off x="9732673" y="6870700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4" tooltip="https://www.arch2o.com/urban-green-spaces-challenge-cities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5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DEA003-2364-4614-B8F2-D655744378F2}"/>
              </a:ext>
            </a:extLst>
          </p:cNvPr>
          <p:cNvSpPr/>
          <p:nvPr/>
        </p:nvSpPr>
        <p:spPr>
          <a:xfrm>
            <a:off x="2839230" y="5220071"/>
            <a:ext cx="68224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Berlin Sans FB" panose="020E0602020502020306" pitchFamily="34" charset="0"/>
              </a:rPr>
              <a:t>Making good choices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524691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68626C-7253-40B0-A1F1-2817633D6D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94" b="-2"/>
          <a:stretch/>
        </p:blipFill>
        <p:spPr>
          <a:xfrm>
            <a:off x="4238413" y="321733"/>
            <a:ext cx="3777025" cy="62145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8B9698-9234-4BA1-B578-ED9A385813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64" r="21826"/>
          <a:stretch/>
        </p:blipFill>
        <p:spPr>
          <a:xfrm>
            <a:off x="8245241" y="321733"/>
            <a:ext cx="3547222" cy="62145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FF949D-0E71-465D-86D2-C727871C5F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" r="11379" b="-2"/>
          <a:stretch/>
        </p:blipFill>
        <p:spPr>
          <a:xfrm>
            <a:off x="267858" y="321733"/>
            <a:ext cx="3782595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96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694C7-72EC-4EC3-B33A-883CA783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4" y="1673578"/>
            <a:ext cx="7009396" cy="35046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398D4E-94C2-46C3-BA46-3812CDA4993F}"/>
              </a:ext>
            </a:extLst>
          </p:cNvPr>
          <p:cNvSpPr txBox="1"/>
          <p:nvPr/>
        </p:nvSpPr>
        <p:spPr>
          <a:xfrm>
            <a:off x="7782017" y="2410264"/>
            <a:ext cx="4333539" cy="2031325"/>
          </a:xfrm>
          <a:prstGeom prst="rect">
            <a:avLst/>
          </a:prstGeom>
          <a:noFill/>
          <a:ln>
            <a:solidFill>
              <a:srgbClr val="37AE93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The Challenge:</a:t>
            </a:r>
          </a:p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Design a packaging product with a system that works towards solving global issues…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Littering on land and below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Depleted nutrients in agricultural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Improves human health</a:t>
            </a:r>
          </a:p>
          <a:p>
            <a:endParaRPr lang="en-GB" dirty="0">
              <a:latin typeface="Berlin Sans FB" panose="020E0602020502020306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9DC9AE-7898-4261-9AAB-E1233355C0F8}"/>
              </a:ext>
            </a:extLst>
          </p:cNvPr>
          <p:cNvCxnSpPr/>
          <p:nvPr/>
        </p:nvCxnSpPr>
        <p:spPr>
          <a:xfrm>
            <a:off x="7705817" y="1673578"/>
            <a:ext cx="0" cy="3504698"/>
          </a:xfrm>
          <a:prstGeom prst="line">
            <a:avLst/>
          </a:prstGeom>
          <a:ln w="38100">
            <a:solidFill>
              <a:srgbClr val="E728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048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B052BC-B13C-4E12-AB69-08657BD90B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4552" r="977" b="-3"/>
          <a:stretch/>
        </p:blipFill>
        <p:spPr>
          <a:xfrm>
            <a:off x="6887045" y="10"/>
            <a:ext cx="4661488" cy="31041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07E1CD-8C21-4EEA-8CE7-1B09698619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t="21557" r="-1" b="283"/>
          <a:stretch/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20757A-8F7E-4E93-9A04-84E848C299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10779" b="2"/>
          <a:stretch/>
        </p:blipFill>
        <p:spPr>
          <a:xfrm>
            <a:off x="643467" y="-5"/>
            <a:ext cx="6082711" cy="3920044"/>
          </a:xfrm>
          <a:custGeom>
            <a:avLst/>
            <a:gdLst>
              <a:gd name="connsiteX0" fmla="*/ 0 w 6082711"/>
              <a:gd name="connsiteY0" fmla="*/ 0 h 3920044"/>
              <a:gd name="connsiteX1" fmla="*/ 6082711 w 6082711"/>
              <a:gd name="connsiteY1" fmla="*/ 0 h 3920044"/>
              <a:gd name="connsiteX2" fmla="*/ 6082711 w 6082711"/>
              <a:gd name="connsiteY2" fmla="*/ 3103225 h 3920044"/>
              <a:gd name="connsiteX3" fmla="*/ 4614930 w 6082711"/>
              <a:gd name="connsiteY3" fmla="*/ 3103225 h 3920044"/>
              <a:gd name="connsiteX4" fmla="*/ 4614930 w 6082711"/>
              <a:gd name="connsiteY4" fmla="*/ 3920044 h 3920044"/>
              <a:gd name="connsiteX5" fmla="*/ 0 w 6082711"/>
              <a:gd name="connsiteY5" fmla="*/ 3920044 h 3920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6FDC65-3ECB-42D4-B04D-90679DBB9A44}"/>
              </a:ext>
            </a:extLst>
          </p:cNvPr>
          <p:cNvSpPr txBox="1"/>
          <p:nvPr/>
        </p:nvSpPr>
        <p:spPr>
          <a:xfrm>
            <a:off x="9241491" y="6657950"/>
            <a:ext cx="230704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5" tooltip="https://en.wikipedia.org/wiki/Marine_debri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8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18D26E-725A-4040-9CEA-7AA4447A469C}"/>
              </a:ext>
            </a:extLst>
          </p:cNvPr>
          <p:cNvSpPr txBox="1"/>
          <p:nvPr/>
        </p:nvSpPr>
        <p:spPr>
          <a:xfrm>
            <a:off x="9732673" y="6657945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7" tooltip="https://www.flickr.com/photos/prachatai/448159006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9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F75AAC-7E6A-4D23-9E5B-C2B7F029B903}"/>
              </a:ext>
            </a:extLst>
          </p:cNvPr>
          <p:cNvSpPr txBox="1"/>
          <p:nvPr/>
        </p:nvSpPr>
        <p:spPr>
          <a:xfrm>
            <a:off x="9089206" y="2904153"/>
            <a:ext cx="245932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climatechangeplanet.wordpress.com/2015/02/14/we-dump-8-million-tons-of-plastic-into-the-ocean-each-year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9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34998A-112B-4782-B109-A4AC232B5D11}"/>
              </a:ext>
            </a:extLst>
          </p:cNvPr>
          <p:cNvSpPr txBox="1"/>
          <p:nvPr/>
        </p:nvSpPr>
        <p:spPr>
          <a:xfrm>
            <a:off x="1097579" y="4681136"/>
            <a:ext cx="38675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Global Littering</a:t>
            </a:r>
          </a:p>
        </p:txBody>
      </p:sp>
    </p:spTree>
    <p:extLst>
      <p:ext uri="{BB962C8B-B14F-4D97-AF65-F5344CB8AC3E}">
        <p14:creationId xmlns:p14="http://schemas.microsoft.com/office/powerpoint/2010/main" val="2929475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6028CC-758B-4370-A3A7-263371852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061860" y="1123527"/>
            <a:ext cx="6898576" cy="4604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18573F-7F10-4409-AC9D-7D0D3F45C798}"/>
              </a:ext>
            </a:extLst>
          </p:cNvPr>
          <p:cNvSpPr txBox="1"/>
          <p:nvPr/>
        </p:nvSpPr>
        <p:spPr>
          <a:xfrm>
            <a:off x="8520344" y="5528272"/>
            <a:ext cx="244009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://flickr.com/photos/imipolexg/290144809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GB" sz="7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FD0354-C835-462F-9D28-353FE67B7071}"/>
              </a:ext>
            </a:extLst>
          </p:cNvPr>
          <p:cNvSpPr/>
          <p:nvPr/>
        </p:nvSpPr>
        <p:spPr>
          <a:xfrm>
            <a:off x="349187" y="2001420"/>
            <a:ext cx="3065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The Challenge:</a:t>
            </a:r>
          </a:p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Design a packaging product with a system that works towards solving global issues…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Littering on land and below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Depleted nutrients in agricultural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Improves human health</a:t>
            </a:r>
          </a:p>
        </p:txBody>
      </p:sp>
    </p:spTree>
    <p:extLst>
      <p:ext uri="{BB962C8B-B14F-4D97-AF65-F5344CB8AC3E}">
        <p14:creationId xmlns:p14="http://schemas.microsoft.com/office/powerpoint/2010/main" val="448408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E6C7FA-E80B-4FF1-BF85-F64668E7D0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30"/>
          <a:stretch/>
        </p:blipFill>
        <p:spPr>
          <a:xfrm>
            <a:off x="3746376" y="1081133"/>
            <a:ext cx="8347969" cy="46957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7E023A3-912D-4958-89EE-998D96BE41F4}"/>
              </a:ext>
            </a:extLst>
          </p:cNvPr>
          <p:cNvSpPr/>
          <p:nvPr/>
        </p:nvSpPr>
        <p:spPr>
          <a:xfrm>
            <a:off x="349187" y="2001420"/>
            <a:ext cx="306533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The Challenge:</a:t>
            </a:r>
          </a:p>
          <a:p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Design a packaging product with a system that works towards solving global issues…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Littering on land and below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Depleted nutrients in agricultural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CBA97"/>
                </a:solidFill>
                <a:latin typeface="Berlin Sans FB" panose="020E0602020502020306" pitchFamily="34" charset="0"/>
              </a:rPr>
              <a:t>Improves human health</a:t>
            </a:r>
          </a:p>
        </p:txBody>
      </p:sp>
    </p:spTree>
    <p:extLst>
      <p:ext uri="{BB962C8B-B14F-4D97-AF65-F5344CB8AC3E}">
        <p14:creationId xmlns:p14="http://schemas.microsoft.com/office/powerpoint/2010/main" val="1368888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2FF356D-1184-49A3-B0D1-16130431CE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3" r="11085" b="2864"/>
          <a:stretch/>
        </p:blipFill>
        <p:spPr>
          <a:xfrm rot="5400000">
            <a:off x="143468" y="420884"/>
            <a:ext cx="6075626" cy="60802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4CF5B2-F254-484A-A924-5F23DCDE94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7" b="-4"/>
          <a:stretch/>
        </p:blipFill>
        <p:spPr>
          <a:xfrm>
            <a:off x="6461761" y="391187"/>
            <a:ext cx="5589071" cy="60756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BBEE6B-72B3-4902-B04B-7CD2DF71CF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1" r="3715" b="-5"/>
          <a:stretch/>
        </p:blipFill>
        <p:spPr>
          <a:xfrm>
            <a:off x="10619340" y="913969"/>
            <a:ext cx="1235687" cy="1346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E7662B-B041-4243-894E-83B2CCE689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8" r="-2" b="-2"/>
          <a:stretch/>
        </p:blipFill>
        <p:spPr>
          <a:xfrm rot="5400000">
            <a:off x="9698346" y="4104459"/>
            <a:ext cx="2243009" cy="20703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4A1335-C74C-4063-8BD7-388CDB9C941D}"/>
              </a:ext>
            </a:extLst>
          </p:cNvPr>
          <p:cNvSpPr txBox="1"/>
          <p:nvPr/>
        </p:nvSpPr>
        <p:spPr>
          <a:xfrm>
            <a:off x="141167" y="560026"/>
            <a:ext cx="2406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From these ideas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F787CB-4EDA-45E3-8B71-82E15562D306}"/>
              </a:ext>
            </a:extLst>
          </p:cNvPr>
          <p:cNvSpPr txBox="1"/>
          <p:nvPr/>
        </p:nvSpPr>
        <p:spPr>
          <a:xfrm>
            <a:off x="6705068" y="560026"/>
            <a:ext cx="3122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To this edible packaging and meal concept</a:t>
            </a:r>
          </a:p>
        </p:txBody>
      </p:sp>
    </p:spTree>
    <p:extLst>
      <p:ext uri="{BB962C8B-B14F-4D97-AF65-F5344CB8AC3E}">
        <p14:creationId xmlns:p14="http://schemas.microsoft.com/office/powerpoint/2010/main" val="3483846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4B2064-8480-4D71-8384-3BAD7D19869E}"/>
              </a:ext>
            </a:extLst>
          </p:cNvPr>
          <p:cNvSpPr/>
          <p:nvPr/>
        </p:nvSpPr>
        <p:spPr>
          <a:xfrm>
            <a:off x="2356842" y="559233"/>
            <a:ext cx="464829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0" i="0" u="sng" dirty="0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Summary of the C2C approach:</a:t>
            </a:r>
            <a:endParaRPr lang="en-GB" sz="2000" b="0" i="0" dirty="0">
              <a:solidFill>
                <a:srgbClr val="1A1A1A"/>
              </a:solidFill>
              <a:effectLst/>
              <a:latin typeface="Berlin Sans FB" panose="020E0602020502020306" pitchFamily="34" charset="0"/>
            </a:endParaRPr>
          </a:p>
          <a:p>
            <a:r>
              <a:rPr lang="en-GB" sz="2000" b="0" i="1" dirty="0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“Rather than seeing materials as a waste management problem, as in the </a:t>
            </a:r>
          </a:p>
          <a:p>
            <a:r>
              <a:rPr lang="en-GB" sz="2000" b="0" i="1" dirty="0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cradle-to-grave system, cradle-to-cradle design is based on the closed-loop nutrient cycles of nature, in which there is no waste. Just like nature, the cradle-to-cradle design seeks, from the start, to create buildings, communities and systems that generate wholly positive effects on human and environmental health. </a:t>
            </a:r>
            <a:endParaRPr lang="en-GB" sz="2000" b="0" i="0" dirty="0">
              <a:solidFill>
                <a:srgbClr val="1A1A1A"/>
              </a:solidFill>
              <a:effectLst/>
              <a:latin typeface="Berlin Sans FB" panose="020E0602020502020306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880936-120F-4155-B5E1-CD2954C4E2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7860"/>
          <a:stretch/>
        </p:blipFill>
        <p:spPr>
          <a:xfrm>
            <a:off x="7066196" y="616126"/>
            <a:ext cx="4224018" cy="28128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A3A548-72AA-4E95-AC04-233DB931C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87193" y="582591"/>
            <a:ext cx="1931366" cy="316398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39D58C6-3DCA-44F4-9F7F-CBCD403EC4F4}"/>
              </a:ext>
            </a:extLst>
          </p:cNvPr>
          <p:cNvSpPr/>
          <p:nvPr/>
        </p:nvSpPr>
        <p:spPr>
          <a:xfrm>
            <a:off x="2417899" y="4044538"/>
            <a:ext cx="94467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0" i="1" dirty="0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Not less waste and fewer negative effects, but more positive effects of regeneration, seed, growth, plant, product, “upcycle” and/or seed, growth, plant, product etc </a:t>
            </a:r>
            <a:r>
              <a:rPr lang="en-GB" sz="2000" b="0" i="1" dirty="0" err="1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etc</a:t>
            </a:r>
            <a:r>
              <a:rPr lang="en-GB" sz="2000" b="0" i="1" dirty="0">
                <a:solidFill>
                  <a:srgbClr val="1A1A1A"/>
                </a:solidFill>
                <a:effectLst/>
                <a:latin typeface="Berlin Sans FB" panose="020E0602020502020306" pitchFamily="34" charset="0"/>
              </a:rPr>
              <a:t>. One organism’s waste is food for another, and nutrients and energy flow perpetually in closed-loop cycles of growth, decay and rebirth. Waste equals food.</a:t>
            </a:r>
            <a:endParaRPr lang="en-GB" sz="2000" dirty="0">
              <a:latin typeface="Berlin Sans FB" panose="020E0602020502020306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05EE75-9435-4BE6-AA89-CAC41EBC9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87193" y="3783849"/>
            <a:ext cx="1931366" cy="23369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FF3DB5-50D2-4E78-BD60-403D9940154C}"/>
              </a:ext>
            </a:extLst>
          </p:cNvPr>
          <p:cNvSpPr txBox="1"/>
          <p:nvPr/>
        </p:nvSpPr>
        <p:spPr>
          <a:xfrm>
            <a:off x="9710247" y="3458950"/>
            <a:ext cx="219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Waste = Food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1700BE-3E78-4E1A-AF8C-D6CA7AE70ABF}"/>
              </a:ext>
            </a:extLst>
          </p:cNvPr>
          <p:cNvSpPr txBox="1"/>
          <p:nvPr/>
        </p:nvSpPr>
        <p:spPr>
          <a:xfrm>
            <a:off x="7852893" y="3455662"/>
            <a:ext cx="2194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Cradle 2 Cradle </a:t>
            </a:r>
          </a:p>
        </p:txBody>
      </p:sp>
    </p:spTree>
    <p:extLst>
      <p:ext uri="{BB962C8B-B14F-4D97-AF65-F5344CB8AC3E}">
        <p14:creationId xmlns:p14="http://schemas.microsoft.com/office/powerpoint/2010/main" val="322781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D4B91A-69CD-4FCC-AC88-0C0432935B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128" y="527846"/>
            <a:ext cx="6088908" cy="6104149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2CDD197-D6A6-4924-BFEA-AABBC4A1F354}"/>
              </a:ext>
            </a:extLst>
          </p:cNvPr>
          <p:cNvSpPr/>
          <p:nvPr/>
        </p:nvSpPr>
        <p:spPr>
          <a:xfrm>
            <a:off x="1633223" y="664463"/>
            <a:ext cx="32284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aseline="-25000" dirty="0">
                <a:hlinkClick r:id="rId3"/>
              </a:rPr>
              <a:t>https://feet1stblog.wordpress.com/2019/01/10/</a:t>
            </a:r>
            <a:endParaRPr lang="en-GB" baseline="-25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F3146A-712A-4FEB-976D-0FC4DF79DB2B}"/>
              </a:ext>
            </a:extLst>
          </p:cNvPr>
          <p:cNvSpPr/>
          <p:nvPr/>
        </p:nvSpPr>
        <p:spPr>
          <a:xfrm>
            <a:off x="282361" y="664463"/>
            <a:ext cx="54597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Blogging – </a:t>
            </a:r>
          </a:p>
          <a:p>
            <a:r>
              <a:rPr lang="en-GB" sz="2000" dirty="0">
                <a:latin typeface="Berlin Sans FB" panose="020E0602020502020306" pitchFamily="34" charset="0"/>
              </a:rPr>
              <a:t>My way of writing the dreaded dissertation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43B55F-2CEE-46D0-9CF2-370E44A390A3}"/>
              </a:ext>
            </a:extLst>
          </p:cNvPr>
          <p:cNvSpPr/>
          <p:nvPr/>
        </p:nvSpPr>
        <p:spPr>
          <a:xfrm>
            <a:off x="282361" y="1790324"/>
            <a:ext cx="4922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Berlin Sans FB" panose="020E0602020502020306" pitchFamily="34" charset="0"/>
              </a:rPr>
              <a:t>This way of recording meant that I could link my Instagram social media, which I use as a time line to record photos of me researching –</a:t>
            </a:r>
          </a:p>
          <a:p>
            <a:r>
              <a:rPr lang="en-GB" dirty="0">
                <a:latin typeface="Berlin Sans FB" panose="020E0602020502020306" pitchFamily="34" charset="0"/>
              </a:rPr>
              <a:t>Thinking thorough making.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111E20-CBD8-44B8-AB04-4A2481F8F7FD}"/>
              </a:ext>
            </a:extLst>
          </p:cNvPr>
          <p:cNvSpPr txBox="1"/>
          <p:nvPr/>
        </p:nvSpPr>
        <p:spPr>
          <a:xfrm>
            <a:off x="207529" y="5070153"/>
            <a:ext cx="458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Thinking through making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FD8149-DD26-4756-8B57-4B22EA21E8B0}"/>
              </a:ext>
            </a:extLst>
          </p:cNvPr>
          <p:cNvSpPr/>
          <p:nvPr/>
        </p:nvSpPr>
        <p:spPr>
          <a:xfrm>
            <a:off x="251488" y="5577984"/>
            <a:ext cx="35959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dirty="0">
                <a:solidFill>
                  <a:srgbClr val="0D0D0D"/>
                </a:solidFill>
                <a:effectLst/>
                <a:latin typeface="Roboto"/>
              </a:rPr>
              <a:t>Professor Tim Ingold,</a:t>
            </a:r>
          </a:p>
          <a:p>
            <a:r>
              <a:rPr lang="en-GB" b="0" i="0" dirty="0">
                <a:solidFill>
                  <a:srgbClr val="0D0D0D"/>
                </a:solidFill>
                <a:effectLst/>
                <a:latin typeface="Roboto"/>
              </a:rPr>
              <a:t>University of Aberdeen, Scotland</a:t>
            </a:r>
            <a:endParaRPr lang="en-GB" dirty="0"/>
          </a:p>
        </p:txBody>
      </p:sp>
      <p:sp>
        <p:nvSpPr>
          <p:cNvPr id="9" name="Rectangle 8">
            <a:hlinkClick r:id="rId4"/>
            <a:extLst>
              <a:ext uri="{FF2B5EF4-FFF2-40B4-BE49-F238E27FC236}">
                <a16:creationId xmlns:a16="http://schemas.microsoft.com/office/drawing/2014/main" id="{A56611E7-A032-48BB-A0FC-3FD625E78B6F}"/>
              </a:ext>
            </a:extLst>
          </p:cNvPr>
          <p:cNvSpPr/>
          <p:nvPr/>
        </p:nvSpPr>
        <p:spPr>
          <a:xfrm>
            <a:off x="282361" y="6193537"/>
            <a:ext cx="700130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>
                <a:hlinkClick r:id="rId4"/>
              </a:rPr>
              <a:t>https://www.youtube.com/</a:t>
            </a:r>
            <a:r>
              <a:rPr lang="en-GB" sz="1000" baseline="-25000" dirty="0">
                <a:hlinkClick r:id="rId4"/>
              </a:rPr>
              <a:t>watch</a:t>
            </a:r>
            <a:r>
              <a:rPr lang="en-GB" sz="1000" dirty="0">
                <a:hlinkClick r:id="rId4"/>
              </a:rPr>
              <a:t>?v=Ygne72-4zyo</a:t>
            </a:r>
            <a:endParaRPr lang="en-GB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2F74C2-952E-44BC-BB44-E5F9D60B5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3542363" y="2808066"/>
            <a:ext cx="1931366" cy="233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97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6694C7-72EC-4EC3-B33A-883CA7839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2" y="1676651"/>
            <a:ext cx="7009396" cy="35046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398D4E-94C2-46C3-BA46-3812CDA4993F}"/>
              </a:ext>
            </a:extLst>
          </p:cNvPr>
          <p:cNvSpPr txBox="1"/>
          <p:nvPr/>
        </p:nvSpPr>
        <p:spPr>
          <a:xfrm>
            <a:off x="7231598" y="2227377"/>
            <a:ext cx="4939682" cy="2246769"/>
          </a:xfrm>
          <a:prstGeom prst="rect">
            <a:avLst/>
          </a:prstGeom>
          <a:noFill/>
          <a:ln>
            <a:solidFill>
              <a:srgbClr val="37AE93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2CBA97"/>
                </a:solidFill>
                <a:latin typeface="Berlin Sans FB" panose="020E0602020502020306" pitchFamily="34" charset="0"/>
              </a:rPr>
              <a:t>The Challenge:</a:t>
            </a:r>
          </a:p>
          <a:p>
            <a:r>
              <a:rPr lang="en-GB" sz="2000" dirty="0">
                <a:solidFill>
                  <a:srgbClr val="2CBA97"/>
                </a:solidFill>
                <a:latin typeface="Berlin Sans FB" panose="020E0602020502020306" pitchFamily="34" charset="0"/>
              </a:rPr>
              <a:t>Design food packaging solution and system that works towards solving the global issues…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CBA97"/>
                </a:solidFill>
                <a:latin typeface="Berlin Sans FB" panose="020E0602020502020306" pitchFamily="34" charset="0"/>
              </a:rPr>
              <a:t>Littering on land and below 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CBA97"/>
                </a:solidFill>
                <a:latin typeface="Berlin Sans FB" panose="020E0602020502020306" pitchFamily="34" charset="0"/>
              </a:rPr>
              <a:t>Depleted nutrients in agricultural soils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CBA97"/>
                </a:solidFill>
                <a:latin typeface="Berlin Sans FB" panose="020E0602020502020306" pitchFamily="34" charset="0"/>
              </a:rPr>
              <a:t>Improves human health</a:t>
            </a:r>
          </a:p>
          <a:p>
            <a:endParaRPr lang="en-GB" sz="2000" dirty="0">
              <a:latin typeface="Berlin Sans FB" panose="020E0602020502020306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49DC9AE-7898-4261-9AAB-E1233355C0F8}"/>
              </a:ext>
            </a:extLst>
          </p:cNvPr>
          <p:cNvCxnSpPr/>
          <p:nvPr/>
        </p:nvCxnSpPr>
        <p:spPr>
          <a:xfrm>
            <a:off x="7182032" y="1676651"/>
            <a:ext cx="0" cy="3504698"/>
          </a:xfrm>
          <a:prstGeom prst="line">
            <a:avLst/>
          </a:prstGeom>
          <a:ln w="38100">
            <a:solidFill>
              <a:srgbClr val="E728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358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82F2510-DA6C-4998-886A-C7B162524B1D}"/>
              </a:ext>
            </a:extLst>
          </p:cNvPr>
          <p:cNvSpPr txBox="1"/>
          <p:nvPr/>
        </p:nvSpPr>
        <p:spPr>
          <a:xfrm>
            <a:off x="-625179" y="2667979"/>
            <a:ext cx="458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Berlin Sans FB" panose="020E0602020502020306" pitchFamily="34" charset="0"/>
              </a:rPr>
              <a:t>Liquid polymer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1B7E0C-2685-4E3F-B079-4BA3C151A1CE}"/>
              </a:ext>
            </a:extLst>
          </p:cNvPr>
          <p:cNvSpPr txBox="1"/>
          <p:nvPr/>
        </p:nvSpPr>
        <p:spPr>
          <a:xfrm>
            <a:off x="-517393" y="5981253"/>
            <a:ext cx="458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Berlin Sans FB" panose="020E0602020502020306" pitchFamily="34" charset="0"/>
              </a:rPr>
              <a:t>Dried into a flat surface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E1F900-C29A-438A-B991-B21F1F4EACC3}"/>
              </a:ext>
            </a:extLst>
          </p:cNvPr>
          <p:cNvSpPr txBox="1"/>
          <p:nvPr/>
        </p:nvSpPr>
        <p:spPr>
          <a:xfrm>
            <a:off x="-759272" y="5602630"/>
            <a:ext cx="458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Berlin Sans FB" panose="020E0602020502020306" pitchFamily="34" charset="0"/>
              </a:rPr>
              <a:t>Transparent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3A6E4E-862E-4D83-A5FC-36B43496B7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3" r="72208"/>
          <a:stretch/>
        </p:blipFill>
        <p:spPr>
          <a:xfrm>
            <a:off x="445363" y="0"/>
            <a:ext cx="2661729" cy="25696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CAE398-0817-4B3E-AADA-A77910D11E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6" r="39305"/>
          <a:stretch/>
        </p:blipFill>
        <p:spPr>
          <a:xfrm>
            <a:off x="134305" y="3032955"/>
            <a:ext cx="2800086" cy="2569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416688-830D-4A67-9B9C-051CEA8A9C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940" y="756955"/>
            <a:ext cx="6873836" cy="50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30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8555CF-4A8C-4623-B82D-FA68A7169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" r="4612" b="-2"/>
          <a:stretch/>
        </p:blipFill>
        <p:spPr>
          <a:xfrm>
            <a:off x="-182887" y="-164595"/>
            <a:ext cx="6447707" cy="4622292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9E6C3D-CDB7-4D20-927C-7853172DC8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2" r="2" b="34015"/>
          <a:stretch/>
        </p:blipFill>
        <p:spPr>
          <a:xfrm>
            <a:off x="-186572" y="3184611"/>
            <a:ext cx="6447707" cy="3845519"/>
          </a:xfrm>
          <a:prstGeom prst="rect">
            <a:avLst/>
          </a:prstGeom>
          <a:effectLst>
            <a:softEdge rad="5334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9CEAC5E-3710-4B57-8F6D-3387CC4F955E}"/>
              </a:ext>
            </a:extLst>
          </p:cNvPr>
          <p:cNvSpPr/>
          <p:nvPr/>
        </p:nvSpPr>
        <p:spPr>
          <a:xfrm>
            <a:off x="6261135" y="2822058"/>
            <a:ext cx="5441635" cy="16356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0" i="0" kern="120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ea typeface="+mj-ea"/>
                <a:cs typeface="+mj-cs"/>
              </a:rPr>
              <a:t>The ingredients, potato starch and seaweed makes the ‘Leave No Trace’ transparent material.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0" i="0" kern="1200" dirty="0">
                <a:solidFill>
                  <a:srgbClr val="000000"/>
                </a:solidFill>
                <a:effectLst/>
                <a:latin typeface="Berlin Sans FB" panose="020E0602020502020306" pitchFamily="34" charset="0"/>
                <a:ea typeface="+mj-ea"/>
                <a:cs typeface="+mj-cs"/>
              </a:rPr>
              <a:t>I chose these materials because they were free, and for their added value to human heath.</a:t>
            </a:r>
            <a:endParaRPr lang="en-US" sz="2000" kern="1200" dirty="0">
              <a:solidFill>
                <a:srgbClr val="000000"/>
              </a:solidFill>
              <a:latin typeface="Berlin Sans FB" panose="020E0602020502020306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46330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AACE06-1342-473F-86F7-DF9BF3704AC5}"/>
              </a:ext>
            </a:extLst>
          </p:cNvPr>
          <p:cNvSpPr/>
          <p:nvPr/>
        </p:nvSpPr>
        <p:spPr>
          <a:xfrm>
            <a:off x="7610475" y="2362200"/>
            <a:ext cx="36972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I</a:t>
            </a:r>
            <a:r>
              <a:rPr lang="en-GB" sz="2000" b="0" i="0" dirty="0">
                <a:solidFill>
                  <a:srgbClr val="555555"/>
                </a:solidFill>
                <a:effectLst/>
                <a:latin typeface="Berlin Sans FB" panose="020E0602020502020306" pitchFamily="34" charset="0"/>
              </a:rPr>
              <a:t>mproving human health reduces the NHS bill caused by diabetes and obesity.  A whopping 16 bn a year in the U.K.</a:t>
            </a:r>
            <a:endParaRPr lang="en-GB" sz="2000" dirty="0">
              <a:latin typeface="Berlin Sans FB" panose="020E0602020502020306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56EF14-E514-4931-9F5D-8CD21B1A3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282" y="994298"/>
            <a:ext cx="6875823" cy="460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33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D1A886-A7C6-4A32-AB4E-BFAC4687D4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0" b="7288"/>
          <a:stretch/>
        </p:blipFill>
        <p:spPr>
          <a:xfrm>
            <a:off x="20" y="10"/>
            <a:ext cx="12191980" cy="634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803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wonky veg box">
            <a:extLst>
              <a:ext uri="{FF2B5EF4-FFF2-40B4-BE49-F238E27FC236}">
                <a16:creationId xmlns:a16="http://schemas.microsoft.com/office/drawing/2014/main" id="{CD035E82-7CDD-47C2-8298-2FCD14178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16" y="1433721"/>
            <a:ext cx="3550652" cy="355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6C20C2-2E85-488F-8D33-910B449A8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386" y="668071"/>
            <a:ext cx="6594805" cy="488372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54B8BAE-C604-40CF-A550-236697DD0DE6}"/>
              </a:ext>
            </a:extLst>
          </p:cNvPr>
          <p:cNvSpPr/>
          <p:nvPr/>
        </p:nvSpPr>
        <p:spPr>
          <a:xfrm rot="5400000">
            <a:off x="2447118" y="4109649"/>
            <a:ext cx="51390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>
                <a:latin typeface="Berlin Sans FB" panose="020E0602020502020306" pitchFamily="34" charset="0"/>
              </a:rPr>
              <a:t>Partnership</a:t>
            </a:r>
          </a:p>
        </p:txBody>
      </p:sp>
    </p:spTree>
    <p:extLst>
      <p:ext uri="{BB962C8B-B14F-4D97-AF65-F5344CB8AC3E}">
        <p14:creationId xmlns:p14="http://schemas.microsoft.com/office/powerpoint/2010/main" val="9571631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7A154-2C21-4E3A-A57B-AE7FC49AA5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29424" y="1667884"/>
            <a:ext cx="5912707" cy="30208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7DF871-32F6-4F25-90BE-F4BBBE82C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077" y="221941"/>
            <a:ext cx="7995405" cy="597994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31AF97-1D9C-47AC-B157-EAA0AF0C8A07}"/>
              </a:ext>
            </a:extLst>
          </p:cNvPr>
          <p:cNvSpPr/>
          <p:nvPr/>
        </p:nvSpPr>
        <p:spPr>
          <a:xfrm rot="16200000">
            <a:off x="-103931" y="2311139"/>
            <a:ext cx="69571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Designed to taste great, hence the name </a:t>
            </a:r>
            <a:r>
              <a:rPr lang="en-GB" sz="2000" dirty="0" err="1">
                <a:solidFill>
                  <a:srgbClr val="555555"/>
                </a:solidFill>
                <a:latin typeface="Berlin Sans FB" panose="020E0602020502020306" pitchFamily="34" charset="0"/>
              </a:rPr>
              <a:t>SEAsoning</a:t>
            </a:r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7BD27B-9C80-42F8-8D4E-69E03D8C30F6}"/>
              </a:ext>
            </a:extLst>
          </p:cNvPr>
          <p:cNvSpPr/>
          <p:nvPr/>
        </p:nvSpPr>
        <p:spPr>
          <a:xfrm rot="16200000">
            <a:off x="170137" y="2185095"/>
            <a:ext cx="7209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Naturally preserves vegetables and fruit, </a:t>
            </a:r>
            <a:endParaRPr lang="en-GB" sz="20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1516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C8E40-3218-419E-AC8F-911620AECB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38"/>
          <a:stretch/>
        </p:blipFill>
        <p:spPr>
          <a:xfrm>
            <a:off x="314992" y="657676"/>
            <a:ext cx="3512450" cy="27713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61A7D7-0BE9-47C4-AB4D-3F11E21F7C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4"/>
          <a:stretch/>
        </p:blipFill>
        <p:spPr>
          <a:xfrm>
            <a:off x="511206" y="3598172"/>
            <a:ext cx="3252925" cy="2432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CB62BA-365E-4FF4-8C02-60561BF2B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047" y="1376606"/>
            <a:ext cx="4176122" cy="39627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84C276-8726-4BC4-B79A-1328CC9F789E}"/>
              </a:ext>
            </a:extLst>
          </p:cNvPr>
          <p:cNvSpPr txBox="1"/>
          <p:nvPr/>
        </p:nvSpPr>
        <p:spPr>
          <a:xfrm>
            <a:off x="390618" y="249021"/>
            <a:ext cx="644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Education Through Play</a:t>
            </a:r>
          </a:p>
        </p:txBody>
      </p:sp>
    </p:spTree>
    <p:extLst>
      <p:ext uri="{BB962C8B-B14F-4D97-AF65-F5344CB8AC3E}">
        <p14:creationId xmlns:p14="http://schemas.microsoft.com/office/powerpoint/2010/main" val="31466368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EC0DCB-1279-4C53-BAAC-05A48A791A60}"/>
              </a:ext>
            </a:extLst>
          </p:cNvPr>
          <p:cNvSpPr/>
          <p:nvPr/>
        </p:nvSpPr>
        <p:spPr>
          <a:xfrm>
            <a:off x="5906609" y="1479392"/>
            <a:ext cx="60338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err="1">
                <a:solidFill>
                  <a:srgbClr val="555555"/>
                </a:solidFill>
                <a:latin typeface="Berlin Sans FB" panose="020E0602020502020306" pitchFamily="34" charset="0"/>
              </a:rPr>
              <a:t>SEAsoning</a:t>
            </a:r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 material is manufactured from organic nutritious materials and was developed to be home compostable and anaerobically digestible.</a:t>
            </a:r>
          </a:p>
          <a:p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The waste from these processes gives back nutrients to agricultural depleted soils, caused by over farming, returning the soil to health, and therefore being part of a solution for depleted nutrients, replacing lost nutrients in agricultural soil improves human health symbiotically.</a:t>
            </a:r>
            <a:endParaRPr lang="en-GB" sz="2000" dirty="0">
              <a:latin typeface="Berlin Sans FB" panose="020E0602020502020306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181C62-B5A9-462A-AA8C-133B4E1B8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773" y="1035430"/>
            <a:ext cx="3972025" cy="462384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EE6DB7-EDDD-4E4F-9154-D5646F2DAA81}"/>
              </a:ext>
            </a:extLst>
          </p:cNvPr>
          <p:cNvSpPr txBox="1"/>
          <p:nvPr/>
        </p:nvSpPr>
        <p:spPr>
          <a:xfrm>
            <a:off x="674704" y="231266"/>
            <a:ext cx="644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Leave No Trace Packaging solution </a:t>
            </a:r>
          </a:p>
        </p:txBody>
      </p:sp>
    </p:spTree>
    <p:extLst>
      <p:ext uri="{BB962C8B-B14F-4D97-AF65-F5344CB8AC3E}">
        <p14:creationId xmlns:p14="http://schemas.microsoft.com/office/powerpoint/2010/main" val="1644709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DCFA8D1-A824-4F20-9493-B4246C006605}"/>
              </a:ext>
            </a:extLst>
          </p:cNvPr>
          <p:cNvSpPr/>
          <p:nvPr/>
        </p:nvSpPr>
        <p:spPr>
          <a:xfrm>
            <a:off x="7140606" y="2189643"/>
            <a:ext cx="42938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My intention for the material is to be extruded, then blow-moulded into shape, like current plastics on the assembly line, or to be made into flat surface sheets using similar methods to that of making pasta sheets.</a:t>
            </a:r>
            <a:endParaRPr lang="en-GB" sz="2000" dirty="0">
              <a:latin typeface="Berlin Sans FB" panose="020E0602020502020306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C37B6CA-EC1B-45E7-9012-118FC42DA6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354" y="903303"/>
            <a:ext cx="6096000" cy="457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4F3F29-3F92-4731-9FCC-F290067E9D4E}"/>
              </a:ext>
            </a:extLst>
          </p:cNvPr>
          <p:cNvSpPr txBox="1"/>
          <p:nvPr/>
        </p:nvSpPr>
        <p:spPr>
          <a:xfrm>
            <a:off x="482354" y="5475303"/>
            <a:ext cx="609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vimeo.com/channels/203382/24532113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/3.0/"/>
              </a:rPr>
              <a:t>CC BY</a:t>
            </a:r>
            <a:endParaRPr lang="en-GB" sz="9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76332F-AEFA-45F0-87FD-8C3E952F035D}"/>
              </a:ext>
            </a:extLst>
          </p:cNvPr>
          <p:cNvSpPr txBox="1"/>
          <p:nvPr/>
        </p:nvSpPr>
        <p:spPr>
          <a:xfrm>
            <a:off x="390618" y="249021"/>
            <a:ext cx="64451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Manufacturing </a:t>
            </a:r>
          </a:p>
        </p:txBody>
      </p:sp>
    </p:spTree>
    <p:extLst>
      <p:ext uri="{BB962C8B-B14F-4D97-AF65-F5344CB8AC3E}">
        <p14:creationId xmlns:p14="http://schemas.microsoft.com/office/powerpoint/2010/main" val="1715463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E33B10CE-F42E-4AB9-86FF-D576026CC1C4}"/>
              </a:ext>
            </a:extLst>
          </p:cNvPr>
          <p:cNvSpPr/>
          <p:nvPr/>
        </p:nvSpPr>
        <p:spPr>
          <a:xfrm>
            <a:off x="7149975" y="6010012"/>
            <a:ext cx="3334553" cy="194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u="sng" baseline="-2500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2"/>
              </a:rPr>
              <a:t>https://www.instagram.com/p/BxNFQRYlFdQ/?igshid=18djfim79bit</a:t>
            </a:r>
            <a:endParaRPr lang="en-GB" sz="1000" baseline="-25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8974DC-561F-457A-A169-A10808577C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2" r="14747"/>
          <a:stretch/>
        </p:blipFill>
        <p:spPr>
          <a:xfrm>
            <a:off x="7220996" y="223316"/>
            <a:ext cx="4221020" cy="58583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A4CFF7-A84E-445E-AC5B-5FD0C4BDF1EC}"/>
              </a:ext>
            </a:extLst>
          </p:cNvPr>
          <p:cNvSpPr/>
          <p:nvPr/>
        </p:nvSpPr>
        <p:spPr>
          <a:xfrm>
            <a:off x="9684779" y="6234574"/>
            <a:ext cx="2118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hlinkClick r:id="rId4"/>
              </a:rPr>
              <a:t>https://www.instagram.com/p/BrxD_IiFscU/?igshid=1e97mgwsuj874</a:t>
            </a:r>
            <a:endParaRPr lang="en-GB" sz="10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4173C1-86E2-454E-B1CB-B90DD2FCAC80}"/>
              </a:ext>
            </a:extLst>
          </p:cNvPr>
          <p:cNvSpPr txBox="1"/>
          <p:nvPr/>
        </p:nvSpPr>
        <p:spPr>
          <a:xfrm>
            <a:off x="390618" y="249020"/>
            <a:ext cx="34889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Berlin Sans FB" panose="020E0602020502020306" pitchFamily="34" charset="0"/>
              </a:rPr>
              <a:t>Application for food packaging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C41D8DF-6224-4B23-8460-753BA7DAF4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4" t="669" r="51203"/>
          <a:stretch/>
        </p:blipFill>
        <p:spPr>
          <a:xfrm rot="5400000">
            <a:off x="443498" y="439188"/>
            <a:ext cx="5458344" cy="5878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E613CD7-F631-49C2-978C-25EEB45B21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1" t="11381" r="4339"/>
          <a:stretch/>
        </p:blipFill>
        <p:spPr>
          <a:xfrm>
            <a:off x="7321565" y="2750519"/>
            <a:ext cx="2434235" cy="241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170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D27822-54C5-4013-AEDD-88827CCD74C1}"/>
              </a:ext>
            </a:extLst>
          </p:cNvPr>
          <p:cNvSpPr/>
          <p:nvPr/>
        </p:nvSpPr>
        <p:spPr>
          <a:xfrm>
            <a:off x="571130" y="1523780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The added Value.</a:t>
            </a:r>
          </a:p>
          <a:p>
            <a:pPr fontAlgn="base"/>
            <a:r>
              <a:rPr lang="en-GB" sz="2000" dirty="0" err="1">
                <a:solidFill>
                  <a:srgbClr val="555555"/>
                </a:solidFill>
                <a:latin typeface="Berlin Sans FB" panose="020E0602020502020306" pitchFamily="34" charset="0"/>
              </a:rPr>
              <a:t>SEAsoning</a:t>
            </a:r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 edible packaging material is designed to work alongside – The Sustainable Development Goals: The blueprint to achieve a better and more sustainable future for all. Addressing the global challenges we face, including those related to poverty, inequality, climate, environmental degradation, prosperity, and peace and justice.</a:t>
            </a:r>
          </a:p>
          <a:p>
            <a:pPr fontAlgn="base"/>
            <a:r>
              <a:rPr lang="en-GB" sz="2000" dirty="0">
                <a:solidFill>
                  <a:srgbClr val="555555"/>
                </a:solidFill>
                <a:latin typeface="Berlin Sans FB" panose="020E0602020502020306" pitchFamily="34" charset="0"/>
              </a:rPr>
              <a:t>The Goals interconnect and in order to leave no one behind: Target 2030.</a:t>
            </a:r>
            <a:endParaRPr lang="en-GB" sz="2000" b="0" i="0" dirty="0">
              <a:solidFill>
                <a:srgbClr val="555555"/>
              </a:solidFill>
              <a:effectLst/>
              <a:latin typeface="Berlin Sans FB" panose="020E0602020502020306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055058-4CDF-4212-A95A-6FB302D9D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158" y="1196043"/>
            <a:ext cx="2560542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321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D3DA75E1-95C4-4EFD-9EC6-D1F79772E98D}"/>
              </a:ext>
            </a:extLst>
          </p:cNvPr>
          <p:cNvSpPr/>
          <p:nvPr/>
        </p:nvSpPr>
        <p:spPr>
          <a:xfrm>
            <a:off x="6411507" y="5982020"/>
            <a:ext cx="54545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hlinkClick r:id="rId3"/>
              </a:rPr>
              <a:t>https://feet1stblog.</a:t>
            </a:r>
            <a:r>
              <a:rPr lang="en-GB" baseline="-25000" dirty="0">
                <a:hlinkClick r:id="rId3"/>
              </a:rPr>
              <a:t>wordpress</a:t>
            </a:r>
            <a:r>
              <a:rPr lang="en-GB" dirty="0">
                <a:hlinkClick r:id="rId3"/>
              </a:rPr>
              <a:t>.com/2019/01/10/__trashed/</a:t>
            </a:r>
            <a:endParaRPr lang="en-GB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32C29AD-A3D7-46D2-8D12-1DFB296A6A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8419256"/>
              </p:ext>
            </p:extLst>
          </p:nvPr>
        </p:nvGraphicFramePr>
        <p:xfrm>
          <a:off x="194628" y="691313"/>
          <a:ext cx="3906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" name="Acrobat Document" r:id="rId4" imgW="6865230" imgH="9524701" progId="AcroExch.Document.DC">
                  <p:embed/>
                </p:oleObj>
              </mc:Choice>
              <mc:Fallback>
                <p:oleObj name="Acrobat Document" r:id="rId4" imgW="6865230" imgH="952470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628" y="691313"/>
                        <a:ext cx="3906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BD797DF-E3BD-40FF-8B2D-B442A4C757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549606"/>
              </p:ext>
            </p:extLst>
          </p:nvPr>
        </p:nvGraphicFramePr>
        <p:xfrm>
          <a:off x="4239895" y="691312"/>
          <a:ext cx="3906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Acrobat Document" r:id="rId6" imgW="6865230" imgH="9524701" progId="AcroExch.Document.DC">
                  <p:embed/>
                </p:oleObj>
              </mc:Choice>
              <mc:Fallback>
                <p:oleObj name="Acrobat Document" r:id="rId6" imgW="6865230" imgH="952470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39895" y="691312"/>
                        <a:ext cx="3906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6E77F5-D044-44DC-93CE-C144BEE082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147787"/>
              </p:ext>
            </p:extLst>
          </p:nvPr>
        </p:nvGraphicFramePr>
        <p:xfrm>
          <a:off x="8285163" y="691314"/>
          <a:ext cx="3906837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Acrobat Document" r:id="rId8" imgW="6865230" imgH="9524701" progId="AcroExch.Document.DC">
                  <p:embed/>
                </p:oleObj>
              </mc:Choice>
              <mc:Fallback>
                <p:oleObj name="Acrobat Document" r:id="rId8" imgW="6865230" imgH="952470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285163" y="691314"/>
                        <a:ext cx="3906837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879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DA61DB-42F0-4490-89F7-5278F5AD00A8}"/>
              </a:ext>
            </a:extLst>
          </p:cNvPr>
          <p:cNvSpPr/>
          <p:nvPr/>
        </p:nvSpPr>
        <p:spPr>
          <a:xfrm>
            <a:off x="7077115" y="1464458"/>
            <a:ext cx="4245987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b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</a:br>
            <a:b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</a:br>
            <a: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latin typeface="Berlin Sans FB" panose="020E0602020502020306" pitchFamily="34" charset="0"/>
                <a:ea typeface="Times New Roman" panose="02020603050405020304" pitchFamily="18" charset="0"/>
                <a:hlinkClick r:id="rId2"/>
              </a:rPr>
              <a:t>https://www.instagram.com/p/BrXGvgTFZ-W/?igshid=6g0msfz7pqh8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latin typeface="Berlin Sans FB" panose="020E0602020502020306" pitchFamily="34" charset="0"/>
                <a:ea typeface="Times New Roman" panose="02020603050405020304" pitchFamily="18" charset="0"/>
                <a:hlinkClick r:id="rId3"/>
              </a:rPr>
              <a:t>https://www.instagram.com/p/BrXGo0VF2Bb/?igshid=dhn71dtu28ke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latin typeface="Berlin Sans FB" panose="020E0602020502020306" pitchFamily="34" charset="0"/>
                <a:ea typeface="Times New Roman" panose="02020603050405020304" pitchFamily="18" charset="0"/>
                <a:hlinkClick r:id="rId4"/>
              </a:rPr>
              <a:t>https://www.instagram.com/p/BrXGvgTFZ-W/?igshid=1ss8hlyz5zqq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latin typeface="Berlin Sans FB" panose="020E0602020502020306" pitchFamily="34" charset="0"/>
                <a:ea typeface="Times New Roman" panose="02020603050405020304" pitchFamily="18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effectLst/>
                <a:latin typeface="Berlin Sans FB" panose="020E0602020502020306" pitchFamily="34" charset="0"/>
                <a:ea typeface="Calibri" panose="020F0502020204030204" pitchFamily="34" charset="0"/>
                <a:hlinkClick r:id="rId5"/>
              </a:rPr>
              <a:t>Https://YouTube.be/cvphoQGjNyc</a:t>
            </a:r>
            <a:r>
              <a:rPr lang="en-GB" sz="1000" dirty="0">
                <a:effectLst/>
                <a:latin typeface="Berlin Sans FB" panose="020E0602020502020306" pitchFamily="34" charset="0"/>
                <a:ea typeface="Calibri" panose="020F0502020204030204" pitchFamily="34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effectLst/>
                <a:latin typeface="Berlin Sans FB" panose="020E0602020502020306" pitchFamily="34" charset="0"/>
                <a:ea typeface="Calibri" panose="020F0502020204030204" pitchFamily="34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effectLst/>
                <a:latin typeface="Berlin Sans FB" panose="020E0602020502020306" pitchFamily="34" charset="0"/>
                <a:ea typeface="Calibri" panose="020F0502020204030204" pitchFamily="34" charset="0"/>
                <a:hlinkClick r:id="rId6"/>
              </a:rPr>
              <a:t>https://www.instagram.com/p/BqXAQ9IFC8r/?igshid=sk69i53z2n4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dirty="0">
                <a:effectLst/>
                <a:latin typeface="Berlin Sans FB" panose="020E0602020502020306" pitchFamily="34" charset="0"/>
                <a:ea typeface="Calibri" panose="020F0502020204030204" pitchFamily="34" charset="0"/>
              </a:rPr>
              <a:t> 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000" u="sng" dirty="0">
                <a:solidFill>
                  <a:srgbClr val="0000FF"/>
                </a:solidFill>
                <a:effectLst/>
                <a:latin typeface="Berlin Sans FB" panose="020E0602020502020306" pitchFamily="34" charset="0"/>
                <a:ea typeface="Calibri" panose="020F0502020204030204" pitchFamily="34" charset="0"/>
                <a:hlinkClick r:id="rId7"/>
              </a:rPr>
              <a:t>https://www.instagram.com/p/BpASFEQlcxt/?igshid=fyi1de6vddm8</a:t>
            </a:r>
            <a:endParaRPr lang="en-GB" sz="1000" dirty="0">
              <a:latin typeface="Berlin Sans FB" panose="020E0602020502020306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74C07-4156-4579-9BC3-E807E162BE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98" y="440360"/>
            <a:ext cx="5292206" cy="556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8236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1702</TotalTime>
  <Words>807</Words>
  <Application>Microsoft Office PowerPoint</Application>
  <PresentationFormat>Widescreen</PresentationFormat>
  <Paragraphs>92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Berlin Sans FB</vt:lpstr>
      <vt:lpstr>Calibri</vt:lpstr>
      <vt:lpstr>Calibri Light</vt:lpstr>
      <vt:lpstr>Roboto</vt:lpstr>
      <vt:lpstr>Retrospect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Jayne Cunningham</dc:creator>
  <cp:lastModifiedBy>Jayne Cunningham</cp:lastModifiedBy>
  <cp:revision>7</cp:revision>
  <dcterms:created xsi:type="dcterms:W3CDTF">2019-11-10T12:53:09Z</dcterms:created>
  <dcterms:modified xsi:type="dcterms:W3CDTF">2019-11-27T05:23:23Z</dcterms:modified>
</cp:coreProperties>
</file>